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CFDF600-30CF-4267-BE24-B0939E353DFE}">
  <a:tblStyle styleId="{7CFDF600-30CF-4267-BE24-B0939E353DFE}"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60f2ac8815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60f2ac881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989f2decf_0_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989f2decf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0989f2decf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0989f2decf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0989f2decf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0989f2decf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0989f2decf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0989f2decf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30989f2decf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30989f2dec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791375" y="622886"/>
            <a:ext cx="954450" cy="954450"/>
          </a:xfrm>
          <a:prstGeom prst="rect">
            <a:avLst/>
          </a:prstGeom>
          <a:noFill/>
          <a:ln>
            <a:noFill/>
          </a:ln>
        </p:spPr>
      </p:pic>
      <p:sp>
        <p:nvSpPr>
          <p:cNvPr id="55" name="Google Shape;55;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History v. Columbus</a:t>
            </a:r>
            <a:endParaRPr sz="1900">
              <a:latin typeface="Halant"/>
              <a:ea typeface="Halant"/>
              <a:cs typeface="Halant"/>
              <a:sym typeface="Halant"/>
            </a:endParaRPr>
          </a:p>
        </p:txBody>
      </p:sp>
      <p:pic>
        <p:nvPicPr>
          <p:cNvPr id="56" name="Google Shape;56;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9" name="Google Shape;59;p13"/>
          <p:cNvGraphicFramePr/>
          <p:nvPr/>
        </p:nvGraphicFramePr>
        <p:xfrm>
          <a:off x="453738" y="1804088"/>
          <a:ext cx="3000000" cy="3000000"/>
        </p:xfrm>
        <a:graphic>
          <a:graphicData uri="http://schemas.openxmlformats.org/drawingml/2006/table">
            <a:tbl>
              <a:tblPr>
                <a:noFill/>
                <a:tableStyleId>{7CFDF600-30CF-4267-BE24-B0939E353DFE}</a:tableStyleId>
              </a:tblPr>
              <a:tblGrid>
                <a:gridCol w="4514400"/>
                <a:gridCol w="2350500"/>
              </a:tblGrid>
              <a:tr h="336400">
                <a:tc gridSpan="2">
                  <a:txBody>
                    <a:bodyPr/>
                    <a:lstStyle/>
                    <a:p>
                      <a:pPr indent="0" lvl="0" marL="0" rtl="0" algn="l">
                        <a:lnSpc>
                          <a:spcPct val="100000"/>
                        </a:lnSpc>
                        <a:spcBef>
                          <a:spcPts val="0"/>
                        </a:spcBef>
                        <a:spcAft>
                          <a:spcPts val="0"/>
                        </a:spcAft>
                        <a:buNone/>
                      </a:pPr>
                      <a:r>
                        <a:rPr lang="en" sz="1200">
                          <a:solidFill>
                            <a:srgbClr val="121212"/>
                          </a:solidFill>
                          <a:latin typeface="Halant"/>
                          <a:ea typeface="Halant"/>
                          <a:cs typeface="Halant"/>
                          <a:sym typeface="Halant"/>
                        </a:rPr>
                        <a:t>Source: Alex Gendler, “History v. Christopher Columbus,” Ted-Ed, October 2014.</a:t>
                      </a:r>
                      <a:endParaRPr sz="1200">
                        <a:solidFill>
                          <a:srgbClr val="121212"/>
                        </a:solidFill>
                        <a:latin typeface="Halant"/>
                        <a:ea typeface="Halant"/>
                        <a:cs typeface="Halant"/>
                        <a:sym typeface="Halant"/>
                      </a:endParaRPr>
                    </a:p>
                  </a:txBody>
                  <a:tcPr marT="109725" marB="109725" marR="109725" marL="109725">
                    <a:lnL cap="flat" cmpd="sng" w="12700">
                      <a:solidFill>
                        <a:srgbClr val="CCCCCC"/>
                      </a:solidFill>
                      <a:prstDash val="solid"/>
                      <a:round/>
                      <a:headEnd len="sm" w="sm" type="none"/>
                      <a:tailEnd len="sm" w="sm" type="none"/>
                    </a:lnL>
                    <a:lnR cap="flat" cmpd="sng" w="12700">
                      <a:solidFill>
                        <a:srgbClr val="CCCCCC"/>
                      </a:solidFill>
                      <a:prstDash val="solid"/>
                      <a:round/>
                      <a:headEnd len="sm" w="sm" type="none"/>
                      <a:tailEnd len="sm" w="sm" type="none"/>
                    </a:lnR>
                    <a:lnT cap="flat" cmpd="sng" w="12700">
                      <a:solidFill>
                        <a:srgbClr val="CCCCCC"/>
                      </a:solidFill>
                      <a:prstDash val="solid"/>
                      <a:round/>
                      <a:headEnd len="sm" w="sm" type="none"/>
                      <a:tailEnd len="sm" w="sm" type="none"/>
                    </a:lnT>
                    <a:lnB cap="flat" cmpd="sng" w="12700">
                      <a:solidFill>
                        <a:srgbClr val="CCCCCC"/>
                      </a:solidFill>
                      <a:prstDash val="solid"/>
                      <a:round/>
                      <a:headEnd len="sm" w="sm" type="none"/>
                      <a:tailEnd len="sm" w="sm" type="none"/>
                    </a:lnB>
                  </a:tcPr>
                </a:tc>
                <a:tc hMerge="1"/>
              </a:tr>
              <a:tr h="68953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Many people in the United States and Latin America have grown up celebrating the anniversary of Christopher Columbus's voyage, but was he an intrepid explorer who brought two worlds together or a ruthless exploiter who brought colonialism and slavery? And did he even discover America at all? It's time to put Columbus on the stand in History vs. Christopher Columbus.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"Order, order in the court. Wait, am I even supposed to be at work today?"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"Yes, your Honor. From 1792, Columbus Day was celebrated in many parts of the United States on October 12th, the actual anniversary date. But although it was declared an official holiday in 1934, individual states aren't required to observe it. Only 23 states close public services, and more states are moving away from it completely."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"What a pity. In the 70s, we even moved it to the second Monday in October so people could get a nice three-day weekend, but I guess you folks just hate celebrations."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"Uh, what are we celebrating again?"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"Come on, Your Honor, we all learned it in school. Christopher Columbus convinced the King of Spain to send him on a mission to find a better trade route to India, not by going East over land but sailing West around the globe. Everyone said it was crazy because they still thought the world was flat, but he knew better. And when in 1492 he sailed the ocean blue, he found something better than India: a whole new continent." </a:t>
                      </a:r>
                      <a:endParaRPr sz="1000">
                        <a:solidFill>
                          <a:srgbClr val="121212"/>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CCCCCC"/>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are the two different views about Christopher Columbus?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evidence is provided to support the argument that Columbus is worth celebrating?</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CCCCCC"/>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60" name="Google Shape;60;p13"/>
          <p:cNvSpPr txBox="1"/>
          <p:nvPr/>
        </p:nvSpPr>
        <p:spPr>
          <a:xfrm>
            <a:off x="1878100" y="497261"/>
            <a:ext cx="5439000" cy="1205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Arguments</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assessing the validity of a claim using the available evidence. Furthermore, by utilizing other skills, like contextualization, perspective, and continuity and change over time, the rationale behind an argument can be better understood.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History v. Columbus</a:t>
            </a:r>
            <a:endParaRPr sz="1900">
              <a:latin typeface="Halant"/>
              <a:ea typeface="Halant"/>
              <a:cs typeface="Halant"/>
              <a:sym typeface="Halant"/>
            </a:endParaRPr>
          </a:p>
        </p:txBody>
      </p:sp>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453738" y="661088"/>
          <a:ext cx="3000000" cy="3000000"/>
        </p:xfrm>
        <a:graphic>
          <a:graphicData uri="http://schemas.openxmlformats.org/drawingml/2006/table">
            <a:tbl>
              <a:tblPr>
                <a:noFill/>
                <a:tableStyleId>{7CFDF600-30CF-4267-BE24-B0939E353DFE}</a:tableStyleId>
              </a:tblPr>
              <a:tblGrid>
                <a:gridCol w="4514400"/>
                <a:gridCol w="2350500"/>
              </a:tblGrid>
              <a:tr h="7331100">
                <a:tc>
                  <a:txBody>
                    <a:bodyPr/>
                    <a:lstStyle/>
                    <a:p>
                      <a:pPr indent="0" lvl="0" marL="0" rtl="0" algn="l">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"What rubbish. First of all, educated people knew the world was round since Aristotle. Secondly, Columbus didn't discover anything. There were already people living here for millennia. And he wasn't even the first European to visit. The Norse had settled Newfoundland almost 500 years before." </a:t>
                      </a:r>
                      <a:endParaRPr sz="1200">
                        <a:solidFill>
                          <a:srgbClr val="121212"/>
                        </a:solidFill>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"You don't say, so how come we're not all wearing those cow helmets?"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"Actually, they didn't really wear those either."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"Who cares what some Vikings did way back when? Those settlements didn't last, but Columbus's did. And the news he brought back to Europe spread far and wide, inspiring all the explorers and settlers who came after. Without him, none of us would be here today."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"And because of him, millions of Native Americans aren't here today. Do you know what Columbus did in the colonies he founded? He took the very first natives he met prisoner and wrote in his journal about how easily he could conquer and enslave all of them."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"Oh, come on. Everyone was fighting each other back then. Didn't the natives even tell Columbus about other tribes raiding and taking captives?"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"Yes, but tribal warfare was sporadic and limited. It certainly didn't wipe out 90% of the population."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"Hmm. Why is celebrating this Columbus so important to you, anyway?"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"Your Honor, Columbus's voyage was an inspiration to struggling people all across Europe, symbolizing freedom and new beginnings. And his discovery gave our grandparents and great-grandparents the chance to come here and build better lives for their children. Don't we deserve a hero to remind everyone that our country was built on the struggles of immigrants?"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"And what about the struggles of Native Americans who were nearly wiped out and forced into reservations and whose descendants still suffer from poverty and discrimination? How can you make a hero out of a man who caused so much suffering?" </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Who were the first Europeans to visit the Americas before Columbus?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evidence is provided to support the argument that Columbus should not be celebrated?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History v. Columbus</a:t>
            </a:r>
            <a:endParaRPr sz="1900">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8" name="Google Shape;78;p15"/>
          <p:cNvGraphicFramePr/>
          <p:nvPr/>
        </p:nvGraphicFramePr>
        <p:xfrm>
          <a:off x="453738" y="737288"/>
          <a:ext cx="3000000" cy="3000000"/>
        </p:xfrm>
        <a:graphic>
          <a:graphicData uri="http://schemas.openxmlformats.org/drawingml/2006/table">
            <a:tbl>
              <a:tblPr>
                <a:noFill/>
                <a:tableStyleId>{7CFDF600-30CF-4267-BE24-B0939E353DFE}</a:tableStyleId>
              </a:tblPr>
              <a:tblGrid>
                <a:gridCol w="4514400"/>
                <a:gridCol w="235050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"That's history. You can't judge a guy in the 15th century by modern standards. People back then even thought spreading Christianity and civilization across the world was a moral duty."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"Actually, he was pretty bad, even by old standards. While governing Hispaniola, he tortured and mutilated natives who didn't bring him enough gold and sold girls as young as nine into sexual slavery, and he was brutal even to the other colonists he ruled, to the point that he was removed from power and thrown in jail. When the missionary, Bartolomé de las Casas, visited the island, he wrote, 'From 1494 to 1508, over 3,000,000 people had perished from war, slavery and the mines. Who in future generations will believe this?'"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"Well, I'm not sure I believe those numbers."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"Say, aren't there other ways the holiday is celebrated?"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"In some Latin American countries, they celebrate the same date under different names, such as Día de la Raza. In these places, it's more a celebration of the native and mixed cultures that survived through the colonial period. Some places in the U.S. have also renamed the holiday, as Native American Day or Indigenous People's Day and changed the celebrations accordingly."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"So, why not just change the name if it's such a problem?"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"Because it's tradition. Ordinary people need their heroes and their founding myths. Can't we just keep celebrating the way we've been doing for a century, without having to delve into all this serious research? It's not like anyone is actually celebrating genocide."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"Traditions change, and the way we choose to keep them alive says a lot about our values." "Well, it looks like giving tired judges a day off isn't one of those values, anyway."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Traditions and holidays are important to all cultures, but a hero in one era may become a villain in the next as our historical knowledge expands and our values evolve. And deciding what these traditions should mean today is a major part of putting history on trial.</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do some people want to celebrate Columbus Day?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Why do some people want to change the name of Columbus Day?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pic>
        <p:nvPicPr>
          <p:cNvPr id="83" name="Google Shape;83;p16"/>
          <p:cNvPicPr preferRelativeResize="0"/>
          <p:nvPr/>
        </p:nvPicPr>
        <p:blipFill>
          <a:blip r:embed="rId3">
            <a:alphaModFix/>
          </a:blip>
          <a:stretch>
            <a:fillRect/>
          </a:stretch>
        </p:blipFill>
        <p:spPr>
          <a:xfrm>
            <a:off x="791375" y="622886"/>
            <a:ext cx="954450" cy="954450"/>
          </a:xfrm>
          <a:prstGeom prst="rect">
            <a:avLst/>
          </a:prstGeom>
          <a:noFill/>
          <a:ln>
            <a:noFill/>
          </a:ln>
        </p:spPr>
      </p:pic>
      <p:sp>
        <p:nvSpPr>
          <p:cNvPr id="84" name="Google Shape;8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History v. Columbus (Exemplar)</a:t>
            </a:r>
            <a:endParaRPr sz="1900">
              <a:latin typeface="Halant"/>
              <a:ea typeface="Halant"/>
              <a:cs typeface="Halant"/>
              <a:sym typeface="Halant"/>
            </a:endParaRPr>
          </a:p>
        </p:txBody>
      </p:sp>
      <p:pic>
        <p:nvPicPr>
          <p:cNvPr id="85" name="Google Shape;85;p1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8" name="Google Shape;88;p16"/>
          <p:cNvGraphicFramePr/>
          <p:nvPr/>
        </p:nvGraphicFramePr>
        <p:xfrm>
          <a:off x="453738" y="1804088"/>
          <a:ext cx="3000000" cy="3000000"/>
        </p:xfrm>
        <a:graphic>
          <a:graphicData uri="http://schemas.openxmlformats.org/drawingml/2006/table">
            <a:tbl>
              <a:tblPr>
                <a:noFill/>
                <a:tableStyleId>{7CFDF600-30CF-4267-BE24-B0939E353DFE}</a:tableStyleId>
              </a:tblPr>
              <a:tblGrid>
                <a:gridCol w="4514400"/>
                <a:gridCol w="2350500"/>
              </a:tblGrid>
              <a:tr h="336400">
                <a:tc gridSpan="2">
                  <a:txBody>
                    <a:bodyPr/>
                    <a:lstStyle/>
                    <a:p>
                      <a:pPr indent="0" lvl="0" marL="0" rtl="0" algn="l">
                        <a:lnSpc>
                          <a:spcPct val="100000"/>
                        </a:lnSpc>
                        <a:spcBef>
                          <a:spcPts val="0"/>
                        </a:spcBef>
                        <a:spcAft>
                          <a:spcPts val="0"/>
                        </a:spcAft>
                        <a:buNone/>
                      </a:pPr>
                      <a:r>
                        <a:rPr lang="en" sz="1200">
                          <a:solidFill>
                            <a:srgbClr val="121212"/>
                          </a:solidFill>
                          <a:latin typeface="Halant"/>
                          <a:ea typeface="Halant"/>
                          <a:cs typeface="Halant"/>
                          <a:sym typeface="Halant"/>
                        </a:rPr>
                        <a:t>Source: Alex Gendler, “History v. Christopher Columbus,” Ted-Ed, October 2014.</a:t>
                      </a:r>
                      <a:endParaRPr sz="1200">
                        <a:solidFill>
                          <a:srgbClr val="121212"/>
                        </a:solidFill>
                        <a:latin typeface="Halant"/>
                        <a:ea typeface="Halant"/>
                        <a:cs typeface="Halant"/>
                        <a:sym typeface="Halant"/>
                      </a:endParaRPr>
                    </a:p>
                  </a:txBody>
                  <a:tcPr marT="109725" marB="109725" marR="109725" marL="109725">
                    <a:lnL cap="flat" cmpd="sng" w="12700">
                      <a:solidFill>
                        <a:srgbClr val="CCCCCC"/>
                      </a:solidFill>
                      <a:prstDash val="solid"/>
                      <a:round/>
                      <a:headEnd len="sm" w="sm" type="none"/>
                      <a:tailEnd len="sm" w="sm" type="none"/>
                    </a:lnL>
                    <a:lnR cap="flat" cmpd="sng" w="12700">
                      <a:solidFill>
                        <a:srgbClr val="CCCCCC"/>
                      </a:solidFill>
                      <a:prstDash val="solid"/>
                      <a:round/>
                      <a:headEnd len="sm" w="sm" type="none"/>
                      <a:tailEnd len="sm" w="sm" type="none"/>
                    </a:lnR>
                    <a:lnT cap="flat" cmpd="sng" w="12700">
                      <a:solidFill>
                        <a:srgbClr val="CCCCCC"/>
                      </a:solidFill>
                      <a:prstDash val="solid"/>
                      <a:round/>
                      <a:headEnd len="sm" w="sm" type="none"/>
                      <a:tailEnd len="sm" w="sm" type="none"/>
                    </a:lnT>
                    <a:lnB cap="flat" cmpd="sng" w="12700">
                      <a:solidFill>
                        <a:srgbClr val="CCCCCC"/>
                      </a:solidFill>
                      <a:prstDash val="solid"/>
                      <a:round/>
                      <a:headEnd len="sm" w="sm" type="none"/>
                      <a:tailEnd len="sm" w="sm" type="none"/>
                    </a:lnB>
                  </a:tcPr>
                </a:tc>
                <a:tc hMerge="1"/>
              </a:tr>
              <a:tr h="68953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Many people in the United States and Latin America have grown up celebrating the anniversary of Christopher Columbus's voyage, but was he an intrepid explorer who brought two worlds together or a ruthless exploiter who brought colonialism and slavery? And did he even discover America at all? It's time to put Columbus on the stand in History vs. Christopher Columbus.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"Order, order in the court. Wait, am I even supposed to be at work today?"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"Yes, your Honor. From 1792, Columbus Day was celebrated in many parts of the United States on October 12th, the actual anniversary date. But although it was declared an official holiday in 1934, individual states aren't required to observe it. Only 23 states close public services, and more states are moving away from it completely."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"What a pity. In the 70s, we even moved it to the second Monday in October so people could get a nice three-day weekend, but I guess you folks just hate celebrations."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"Uh, what are we celebrating again?"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"Come on, Your Honor, we all learned it in school. Christopher Columbus convinced the King of Spain to send him on a mission to find a better trade route to India, not by going East over land but sailing West around the globe. Everyone said it was crazy because they still thought the world was flat, but he knew better. And when in 1492 he sailed the ocean blue, he found something better than India: a whole new continent." </a:t>
                      </a:r>
                      <a:endParaRPr sz="1000">
                        <a:solidFill>
                          <a:srgbClr val="121212"/>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CCCCCC"/>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are the two different views about Christopher Columbus?</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accent1"/>
                        </a:buClr>
                        <a:buSzPts val="1100"/>
                        <a:buFont typeface="Inter"/>
                        <a:buAutoNum type="arabicParenR"/>
                      </a:pPr>
                      <a:r>
                        <a:rPr b="1" lang="en" sz="1100">
                          <a:solidFill>
                            <a:schemeClr val="accent1"/>
                          </a:solidFill>
                          <a:latin typeface="Inter"/>
                          <a:ea typeface="Inter"/>
                          <a:cs typeface="Inter"/>
                          <a:sym typeface="Inter"/>
                        </a:rPr>
                        <a:t>An intrepid explorer who brought two worlds together</a:t>
                      </a:r>
                      <a:endParaRPr b="1" sz="1100">
                        <a:solidFill>
                          <a:schemeClr val="accent1"/>
                        </a:solidFill>
                        <a:latin typeface="Inter"/>
                        <a:ea typeface="Inter"/>
                        <a:cs typeface="Inter"/>
                        <a:sym typeface="Inter"/>
                      </a:endParaRPr>
                    </a:p>
                    <a:p>
                      <a:pPr indent="-298450" lvl="0" marL="457200" rtl="0" algn="l">
                        <a:spcBef>
                          <a:spcPts val="0"/>
                        </a:spcBef>
                        <a:spcAft>
                          <a:spcPts val="0"/>
                        </a:spcAft>
                        <a:buClr>
                          <a:schemeClr val="accent1"/>
                        </a:buClr>
                        <a:buSzPts val="1100"/>
                        <a:buFont typeface="Inter"/>
                        <a:buAutoNum type="arabicParenR"/>
                      </a:pPr>
                      <a:r>
                        <a:rPr b="1" lang="en" sz="1100">
                          <a:solidFill>
                            <a:schemeClr val="accent1"/>
                          </a:solidFill>
                          <a:latin typeface="Inter"/>
                          <a:ea typeface="Inter"/>
                          <a:cs typeface="Inter"/>
                          <a:sym typeface="Inter"/>
                        </a:rPr>
                        <a:t>A ruthless exploiter who brought colonialism and slavery</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evidence is provided to support the argument that Columbus is worth celebrating?</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He accomplished something that was seen as “crazy” and found an whole new continent.</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CCCCCC"/>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89" name="Google Shape;89;p16"/>
          <p:cNvSpPr txBox="1"/>
          <p:nvPr/>
        </p:nvSpPr>
        <p:spPr>
          <a:xfrm>
            <a:off x="1878100" y="497261"/>
            <a:ext cx="5439000" cy="1205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Arguments</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assessing the validity of a claim using the available evidence. Furthermore, by utilizing other skills, like contextualization, perspective, and continuity and change over time, the rationale behind an argument can be better understood.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History v. Columbus</a:t>
            </a:r>
            <a:endParaRPr sz="1900">
              <a:latin typeface="Halant"/>
              <a:ea typeface="Halant"/>
              <a:cs typeface="Halant"/>
              <a:sym typeface="Halant"/>
            </a:endParaRPr>
          </a:p>
        </p:txBody>
      </p:sp>
      <p:pic>
        <p:nvPicPr>
          <p:cNvPr id="95" name="Google Shape;9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8" name="Google Shape;98;p17"/>
          <p:cNvGraphicFramePr/>
          <p:nvPr/>
        </p:nvGraphicFramePr>
        <p:xfrm>
          <a:off x="453738" y="661088"/>
          <a:ext cx="3000000" cy="3000000"/>
        </p:xfrm>
        <a:graphic>
          <a:graphicData uri="http://schemas.openxmlformats.org/drawingml/2006/table">
            <a:tbl>
              <a:tblPr>
                <a:noFill/>
                <a:tableStyleId>{7CFDF600-30CF-4267-BE24-B0939E353DFE}</a:tableStyleId>
              </a:tblPr>
              <a:tblGrid>
                <a:gridCol w="4514400"/>
                <a:gridCol w="2350500"/>
              </a:tblGrid>
              <a:tr h="7331100">
                <a:tc>
                  <a:txBody>
                    <a:bodyPr/>
                    <a:lstStyle/>
                    <a:p>
                      <a:pPr indent="0" lvl="0" marL="0" rtl="0" algn="l">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"What rubbish. First of all, educated people knew the world was round since Aristotle. Secondly, Columbus didn't discover anything. There were already people living here for millennia. And he wasn't even the first European to visit. The Norse had settled Newfoundland almost 500 years before." </a:t>
                      </a:r>
                      <a:endParaRPr sz="1200">
                        <a:solidFill>
                          <a:srgbClr val="121212"/>
                        </a:solidFill>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"You don't say, so how come we're not all wearing those cow helmets?"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"Actually, they didn't really wear those either."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"Who cares what some Vikings did way back when? Those settlements didn't last, but Columbus's did. And the news he brought back to Europe spread far and wide, inspiring all the explorers and settlers who came after. Without him, none of us would be here today."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"And because of him, millions of Native Americans aren't here today. Do you know what Columbus did in the colonies he founded? He took the very first natives he met prisoner and wrote in his journal about how easily he could conquer and enslave all of them."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"Oh, come on. Everyone was fighting each other back then. Didn't the natives even tell Columbus about other tribes raiding and taking captives?"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"Yes, but tribal warfare was sporadic and limited. It certainly didn't wipe out 90% of the population."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"Hmm. Why is celebrating this Columbus so important to you, anyway?"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"Your Honor, Columbus's voyage was an inspiration to struggling people all across Europe, symbolizing freedom and new beginnings. And his discovery gave our grandparents and great-grandparents the chance to come here and build better lives for their children. Don't we deserve a hero to remind everyone that our country was built on the struggles of immigrants?"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"And what about the struggles of Native Americans who were nearly wiped out and forced into reservations and whose descendants still suffer from poverty and discrimination? How can you make a hero out of a man who caused so much suffering?" </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Who were the first Europeans to visit the Americas before Columbus?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 Norse (Vikings) had settled in Newfoundland almost 500 years before Columbus.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evidence is provided to support the argument that Columbus should not be celebrated?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Columbus was not the first to “discover” the Americas. Millions of Native Americans lost their lives through enslavement and many others have continued to face poverty, discrimination, and suffering.</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2" name="Shape 102"/>
        <p:cNvGrpSpPr/>
        <p:nvPr/>
      </p:nvGrpSpPr>
      <p:grpSpPr>
        <a:xfrm>
          <a:off x="0" y="0"/>
          <a:ext cx="0" cy="0"/>
          <a:chOff x="0" y="0"/>
          <a:chExt cx="0" cy="0"/>
        </a:xfrm>
      </p:grpSpPr>
      <p:sp>
        <p:nvSpPr>
          <p:cNvPr id="103" name="Google Shape;103;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History v. Columbus</a:t>
            </a:r>
            <a:endParaRPr sz="1900">
              <a:latin typeface="Halant"/>
              <a:ea typeface="Halant"/>
              <a:cs typeface="Halant"/>
              <a:sym typeface="Halant"/>
            </a:endParaRPr>
          </a:p>
        </p:txBody>
      </p:sp>
      <p:pic>
        <p:nvPicPr>
          <p:cNvPr id="104" name="Google Shape;104;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5" name="Google Shape;105;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6" name="Google Shape;10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7" name="Google Shape;107;p18"/>
          <p:cNvGraphicFramePr/>
          <p:nvPr/>
        </p:nvGraphicFramePr>
        <p:xfrm>
          <a:off x="453738" y="737288"/>
          <a:ext cx="3000000" cy="3000000"/>
        </p:xfrm>
        <a:graphic>
          <a:graphicData uri="http://schemas.openxmlformats.org/drawingml/2006/table">
            <a:tbl>
              <a:tblPr>
                <a:noFill/>
                <a:tableStyleId>{7CFDF600-30CF-4267-BE24-B0939E353DFE}</a:tableStyleId>
              </a:tblPr>
              <a:tblGrid>
                <a:gridCol w="4514400"/>
                <a:gridCol w="235050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"That's history. You can't judge a guy in the 15th century by modern standards. People back then even thought spreading Christianity and civilization across the world was a moral duty."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"Actually, he was pretty bad, even by old standards. While governing Hispaniola, he tortured and mutilated natives who didn't bring him enough gold and sold girls as young as nine into sexual slavery, and he was brutal even to the other colonists he ruled, to the point that he was removed from power and thrown in jail. When the missionary, Bartolomé de las Casas, visited the island, he wrote, 'From 1494 to 1508, over 3,000,000 people had perished from war, slavery and the mines. Who in future generations will believe this?'"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latin typeface="Inter"/>
                          <a:ea typeface="Inter"/>
                          <a:cs typeface="Inter"/>
                          <a:sym typeface="Inter"/>
                        </a:rPr>
                        <a:t>"Well, I'm not sure I believe those numbers." </a:t>
                      </a:r>
                      <a:endParaRPr sz="1200">
                        <a:solidFill>
                          <a:srgbClr val="121212"/>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"Say, aren't there other ways the holiday is celebrated?"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"In some Latin American countries, they celebrate the same date under different names, such as Día de la Raza. In these places, it's more a celebration of the native and mixed cultures that survived through the colonial period. Some places in the U.S. have also renamed the holiday, as Native American Day or Indigenous People's Day and changed the celebrations accordingly."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"So, why not just change the name if it's such a problem?"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"Because it's tradition. Ordinary people need their heroes and their founding myths. Can't we just keep celebrating the way we've been doing for a century, without having to delve into all this serious research? It's not like anyone is actually celebrating genocide."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"Traditions change, and the way we choose to keep them alive says a lot about our values." "Well, it looks like giving tired judges a day off isn't one of those values, anyway."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rgbClr val="121212"/>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121212"/>
                          </a:solidFill>
                          <a:highlight>
                            <a:srgbClr val="FFFFFF"/>
                          </a:highlight>
                          <a:latin typeface="Inter"/>
                          <a:ea typeface="Inter"/>
                          <a:cs typeface="Inter"/>
                          <a:sym typeface="Inter"/>
                        </a:rPr>
                        <a:t>Traditions and holidays are important to all cultures, but a hero in one era may become a villain in the next as our historical knowledge expands and our values evolve. And deciding what these traditions should mean today is a major part of putting history on trial.</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do some people want to celebrate Columbus Day?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They think the nation needs a hero and that Columbus represents freedom and new beginnings. He was an inspiration to others and he shouldn’t be judged by modern standards. Many immigrants can resonate with his story.</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Why do some people want to change the name of Columbus Day?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Columbus began a period of colonization that nearly wiped out American Indians. He was considered bad even during the Age of Exploration due to his treatment of American Indians. A name change can celebrate native and mixed cultures. A new holiday can reflect values that are important to us.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